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257" r:id="rId2"/>
    <p:sldId id="275" r:id="rId3"/>
    <p:sldId id="277" r:id="rId4"/>
    <p:sldId id="294" r:id="rId5"/>
    <p:sldId id="295" r:id="rId6"/>
    <p:sldId id="296" r:id="rId7"/>
    <p:sldId id="281" r:id="rId8"/>
    <p:sldId id="283" r:id="rId9"/>
    <p:sldId id="282" r:id="rId10"/>
    <p:sldId id="286" r:id="rId11"/>
    <p:sldId id="287" r:id="rId12"/>
    <p:sldId id="284" r:id="rId13"/>
    <p:sldId id="285" r:id="rId14"/>
    <p:sldId id="288" r:id="rId15"/>
    <p:sldId id="293" r:id="rId16"/>
    <p:sldId id="274" r:id="rId17"/>
  </p:sldIdLst>
  <p:sldSz cx="9144000" cy="6858000" type="screen4x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FF0000"/>
    <a:srgbClr val="FFFF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672EEB-9898-471A-8A64-E3C999FBC6DC}" type="datetimeFigureOut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C3D647-6938-40C5-B8D7-F5A93774B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E5C7-0DDA-4BE2-B98B-E067A46BA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960C-175E-4086-9D0C-8AF0C59AC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266700"/>
            <a:ext cx="2081212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0" y="266700"/>
            <a:ext cx="6091238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F3907-BD62-49DA-AA6A-0BD0193ED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A22DB-8F85-4020-9ED5-73E3B8FFF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56158-1680-4739-B17F-13D06E084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56F89-0353-43F9-AA2C-8DC1B1648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A1B65-EB4F-4A64-8B3E-0BB3BC56D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7D96-670E-433A-A647-7B8DDDAD6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B44E-5C4F-47F8-9A45-89D80BBDF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77B3-71C8-434A-B118-C84339755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ABB80-1B7E-47AA-A8D1-71994F946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620713" y="1447800"/>
            <a:ext cx="8523287" cy="76200"/>
            <a:chOff x="381" y="888"/>
            <a:chExt cx="5369" cy="48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381" y="936"/>
              <a:ext cx="5369" cy="0"/>
            </a:xfrm>
            <a:prstGeom prst="line">
              <a:avLst/>
            </a:prstGeom>
            <a:noFill/>
            <a:ln w="254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381" y="888"/>
              <a:ext cx="5369" cy="0"/>
            </a:xfrm>
            <a:prstGeom prst="line">
              <a:avLst/>
            </a:prstGeom>
            <a:noFill/>
            <a:ln w="762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6700"/>
            <a:ext cx="8324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72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90B9E23B-3757-4C32-ABAA-BB7AB7EC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8172400" cy="458455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Дисбактериоз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«Чума» 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XXI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Доктор медицинских наук, профессор, академик РАЕН, ЕАЕН, президент ООО «Инновационная компания«</a:t>
            </a:r>
            <a:r>
              <a:rPr lang="ru-RU" sz="1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Экобиос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ЦИНБЕРГ Марк Беньяминович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101" name="Номер слайда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B078827-6443-420E-BF3B-DBE5EDC3AE21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16385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32485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/>
              <a:t>Диагностика </a:t>
            </a:r>
            <a:r>
              <a:rPr lang="ru-RU" sz="3600" b="1" dirty="0" err="1" smtClean="0"/>
              <a:t>дисбактериоза</a:t>
            </a:r>
            <a:endParaRPr lang="ru-RU" sz="3600" b="1" dirty="0" smtClean="0"/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03AB0C-1A07-41B8-BA2D-7ED81C79442B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14375" y="1928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25000"/>
                  </a:schemeClr>
                </a:solidFill>
              </a:rPr>
              <a:t>Ответы на вопросы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786063" y="1928813"/>
            <a:ext cx="500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нет 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ли инфекционного заболевания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 есть ли нарушение состава </a:t>
            </a:r>
            <a:r>
              <a:rPr lang="ru-RU" dirty="0" err="1">
                <a:solidFill>
                  <a:schemeClr val="accent2">
                    <a:lumMod val="25000"/>
                  </a:schemeClr>
                </a:solidFill>
              </a:rPr>
              <a:t>нормофлоры</a:t>
            </a:r>
            <a:endParaRPr lang="ru-RU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2928938" y="2714625"/>
            <a:ext cx="214312" cy="857250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4857750" y="2714625"/>
            <a:ext cx="214313" cy="857250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6858000" y="2714625"/>
            <a:ext cx="214313" cy="857250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2357438" y="3571875"/>
            <a:ext cx="1500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В чем причины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4143375" y="350043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Насколько они существенны</a:t>
            </a: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6143625" y="35718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Характер </a:t>
            </a:r>
            <a:r>
              <a:rPr lang="ru-RU" dirty="0" err="1">
                <a:solidFill>
                  <a:schemeClr val="accent2">
                    <a:lumMod val="25000"/>
                  </a:schemeClr>
                </a:solidFill>
              </a:rPr>
              <a:t>дисбактериоза</a:t>
            </a:r>
            <a:endParaRPr lang="ru-RU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4357688" y="464343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>
                <a:solidFill>
                  <a:schemeClr val="accent2">
                    <a:lumMod val="25000"/>
                  </a:schemeClr>
                </a:solidFill>
              </a:rPr>
              <a:t>культуральный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 метод</a:t>
            </a:r>
          </a:p>
        </p:txBody>
      </p:sp>
      <p:sp>
        <p:nvSpPr>
          <p:cNvPr id="13325" name="TextBox 12"/>
          <p:cNvSpPr txBox="1">
            <a:spLocks noChangeArrowheads="1"/>
          </p:cNvSpPr>
          <p:nvPr/>
        </p:nvSpPr>
        <p:spPr bwMode="auto">
          <a:xfrm>
            <a:off x="6929438" y="47148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ПЦР</a:t>
            </a:r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2357438" y="464343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микроскопия</a:t>
            </a:r>
          </a:p>
        </p:txBody>
      </p:sp>
      <p:sp>
        <p:nvSpPr>
          <p:cNvPr id="15" name="Выноска со стрелкой вниз 14"/>
          <p:cNvSpPr/>
          <p:nvPr/>
        </p:nvSpPr>
        <p:spPr bwMode="auto">
          <a:xfrm>
            <a:off x="2214563" y="4214813"/>
            <a:ext cx="6215062" cy="428625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28" name="Picture 2" descr="C:\Documents and Settings\Ирина\Рабочий стол\2471166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4929188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" descr="C:\Documents and Settings\Ирина\Рабочий стол\fungi psilocybe 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5286375"/>
            <a:ext cx="190023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692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324850" cy="1104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Последствия </a:t>
            </a:r>
            <a:r>
              <a:rPr lang="ru-RU" sz="3600" b="1" dirty="0" err="1" smtClean="0"/>
              <a:t>дисбактериоза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043608" y="1772816"/>
            <a:ext cx="8244408" cy="396044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2">
                    <a:lumMod val="25000"/>
                  </a:schemeClr>
                </a:solidFill>
              </a:rPr>
              <a:t>В настоящее время утвердилось мнение, что болезни не могут возникать без предшествующего состояния предболезни. Развитию любого заболевания</a:t>
            </a:r>
            <a:r>
              <a:rPr lang="en-US" sz="2800" dirty="0" smtClean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25000"/>
                  </a:schemeClr>
                </a:solidFill>
              </a:rPr>
              <a:t>предшествует ряд периодов (состояний), сдвигов в организме, возникающих под воздействием неблагоприятных факторов</a:t>
            </a:r>
          </a:p>
        </p:txBody>
      </p:sp>
      <p:sp>
        <p:nvSpPr>
          <p:cNvPr id="1434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D9F52F-7EF7-4B63-9402-866FF34F0B5B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6145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32485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latin typeface="Times New Roman" pitchFamily="18" charset="0"/>
              </a:rPr>
              <a:t>Принципы лечения </a:t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</a:rPr>
              <a:t>дисбактериоза</a:t>
            </a:r>
            <a:endParaRPr lang="ru-RU" sz="3600" b="1" dirty="0" smtClean="0">
              <a:latin typeface="Times New Roman" pitchFamily="18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4098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Подготовительный этап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Устранение причины дисбактериоза,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если это возможно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27088" y="2781300"/>
            <a:ext cx="30464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Первый этап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Уничтожение чрезмерно 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размножившихся бактерий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55650" y="3860800"/>
            <a:ext cx="2863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Второй этап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Увеличение численности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полезных бактерий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827088" y="5013325"/>
            <a:ext cx="3941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Заключительный этап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Поддержание достигнутого эффекта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755650" y="5013325"/>
            <a:ext cx="4032250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 flipV="1">
            <a:off x="755650" y="3860800"/>
            <a:ext cx="4032250" cy="10080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755650" y="2852738"/>
            <a:ext cx="4032250" cy="863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755650" y="1700213"/>
            <a:ext cx="4032250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5364163" y="26368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AutoShape 13"/>
          <p:cNvSpPr>
            <a:spLocks noChangeArrowheads="1"/>
          </p:cNvSpPr>
          <p:nvPr/>
        </p:nvSpPr>
        <p:spPr bwMode="auto">
          <a:xfrm>
            <a:off x="4787900" y="2924175"/>
            <a:ext cx="576263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534025" y="2638425"/>
            <a:ext cx="3375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Бактериофаги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Бактерии-антогонисты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Фитотерапия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Химиопрепараты и антибиотики</a:t>
            </a:r>
          </a:p>
        </p:txBody>
      </p:sp>
      <p:sp>
        <p:nvSpPr>
          <p:cNvPr id="15374" name="AutoShape 15"/>
          <p:cNvSpPr>
            <a:spLocks noChangeArrowheads="1"/>
          </p:cNvSpPr>
          <p:nvPr/>
        </p:nvSpPr>
        <p:spPr bwMode="auto">
          <a:xfrm>
            <a:off x="4787900" y="4076700"/>
            <a:ext cx="576263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AutoShape 16"/>
          <p:cNvSpPr>
            <a:spLocks noChangeArrowheads="1"/>
          </p:cNvSpPr>
          <p:nvPr/>
        </p:nvSpPr>
        <p:spPr bwMode="auto">
          <a:xfrm>
            <a:off x="4787900" y="5084763"/>
            <a:ext cx="576263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>
            <a:off x="5364163" y="3860800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8"/>
          <p:cNvSpPr>
            <a:spLocks noChangeShapeType="1"/>
          </p:cNvSpPr>
          <p:nvPr/>
        </p:nvSpPr>
        <p:spPr bwMode="auto">
          <a:xfrm>
            <a:off x="5364163" y="494188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5580063" y="3790950"/>
            <a:ext cx="1544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Пробиотики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Пребиотики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Фитотерапия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Диетотерапия</a:t>
            </a:r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5580063" y="5013325"/>
            <a:ext cx="44275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Пробиотики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Пребиотики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Фитотерапия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Диетотерапия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Здоровый образ жизни</a:t>
            </a:r>
          </a:p>
        </p:txBody>
      </p:sp>
      <p:sp>
        <p:nvSpPr>
          <p:cNvPr id="15381" name="Номер слайда 2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3FBD34-433D-4864-871D-7F69FCF57B8A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22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32485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</a:rPr>
              <a:t>Продукция содержащая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микроорганизмы - </a:t>
            </a:r>
            <a:r>
              <a:rPr lang="ru-RU" sz="3200" b="1" dirty="0" err="1" smtClean="0">
                <a:latin typeface="Times New Roman" pitchFamily="18" charset="0"/>
              </a:rPr>
              <a:t>пробиотики</a:t>
            </a:r>
            <a:endParaRPr lang="ru-RU" sz="3200" b="1" dirty="0" smtClean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096" y="1700808"/>
            <a:ext cx="8136904" cy="43815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</a:rPr>
              <a:t>Фармацевтические препараты;</a:t>
            </a:r>
          </a:p>
          <a:p>
            <a:pPr eaLnBrk="1" hangingPunct="1"/>
            <a:endParaRPr lang="ru-RU" sz="3600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</a:rPr>
              <a:t>Биологические активные добавки (БАД) и закваски;</a:t>
            </a:r>
          </a:p>
          <a:p>
            <a:pPr eaLnBrk="1" hangingPunct="1"/>
            <a:endParaRPr lang="ru-RU" sz="3600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</a:rPr>
              <a:t>Пищевые продукты</a:t>
            </a:r>
            <a:r>
              <a:rPr lang="ru-RU" sz="3600" dirty="0" smtClean="0">
                <a:solidFill>
                  <a:schemeClr val="accent2">
                    <a:lumMod val="25000"/>
                  </a:schemeClr>
                </a:solidFill>
              </a:rPr>
              <a:t>.</a:t>
            </a:r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</p:txBody>
      </p:sp>
      <p:sp>
        <p:nvSpPr>
          <p:cNvPr id="16389" name="Номер слайда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894017-DDB3-4AC9-9093-2A7210D1E230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6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-252536" y="260648"/>
            <a:ext cx="8424862" cy="12150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/>
              <a:t>Продукция производится в Оренбурге, </a:t>
            </a:r>
            <a:br>
              <a:rPr lang="ru-RU" sz="2800" b="1" dirty="0" smtClean="0"/>
            </a:br>
            <a:r>
              <a:rPr lang="ru-RU" sz="2800" b="1" dirty="0" smtClean="0"/>
              <a:t>ООО «Инновационная </a:t>
            </a:r>
            <a:br>
              <a:rPr lang="ru-RU" sz="2800" b="1" dirty="0" smtClean="0"/>
            </a:br>
            <a:r>
              <a:rPr lang="ru-RU" sz="2800" b="1" dirty="0" smtClean="0"/>
              <a:t>компания«</a:t>
            </a:r>
            <a:r>
              <a:rPr lang="ru-RU" sz="2800" b="1" dirty="0" err="1" smtClean="0"/>
              <a:t>Экобиос</a:t>
            </a:r>
            <a:r>
              <a:rPr lang="ru-RU" sz="2800" b="1" dirty="0" smtClean="0"/>
              <a:t>»</a:t>
            </a: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033590-9511-4BD6-8A8B-57F6FC34734B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5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692" y="0"/>
            <a:ext cx="2051308" cy="1359411"/>
          </a:xfrm>
          <a:prstGeom prst="rect">
            <a:avLst/>
          </a:prstGeom>
          <a:noFill/>
        </p:spPr>
      </p:pic>
      <p:pic>
        <p:nvPicPr>
          <p:cNvPr id="3073" name="Picture 1" descr="C:\Users\Полихова\Desktop\МЭЦ\фОТО фасад\новый фасад\21-04-2021_15-23-45\IMG_2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87625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-396552" y="332656"/>
            <a:ext cx="832485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/>
              <a:t>ООО «Инновационная компания «</a:t>
            </a:r>
            <a:r>
              <a:rPr lang="ru-RU" sz="2400" b="1" dirty="0" err="1" smtClean="0"/>
              <a:t>Экобиос</a:t>
            </a:r>
            <a:r>
              <a:rPr lang="ru-RU" sz="2400" b="1" dirty="0" smtClean="0"/>
              <a:t>» </a:t>
            </a:r>
            <a:br>
              <a:rPr lang="ru-RU" sz="2400" b="1" dirty="0" smtClean="0"/>
            </a:br>
            <a:r>
              <a:rPr lang="ru-RU" sz="2400" b="1" dirty="0" smtClean="0"/>
              <a:t>выпускает и реализует шесть видов продукции, </a:t>
            </a:r>
            <a:br>
              <a:rPr lang="ru-RU" sz="2400" b="1" dirty="0" smtClean="0"/>
            </a:br>
            <a:r>
              <a:rPr lang="ru-RU" sz="2400" b="1" dirty="0" smtClean="0"/>
              <a:t>главными компонентами которой являются </a:t>
            </a:r>
            <a:br>
              <a:rPr lang="ru-RU" sz="2400" b="1" dirty="0" smtClean="0"/>
            </a:br>
            <a:r>
              <a:rPr lang="ru-RU" sz="2400" b="1" dirty="0" err="1" smtClean="0"/>
              <a:t>бифидо</a:t>
            </a:r>
            <a:r>
              <a:rPr lang="ru-RU" sz="2400" b="1" dirty="0" smtClean="0"/>
              <a:t>- и </a:t>
            </a:r>
            <a:r>
              <a:rPr lang="ru-RU" sz="2400" b="1" dirty="0" err="1" smtClean="0"/>
              <a:t>лактобактерии</a:t>
            </a:r>
            <a:endParaRPr lang="ru-RU" sz="24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2160" y="1556793"/>
            <a:ext cx="2880320" cy="2088232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БАД «</a:t>
            </a:r>
            <a:r>
              <a:rPr lang="ru-RU" sz="1600" dirty="0" err="1" smtClean="0"/>
              <a:t>Соя-бифидум</a:t>
            </a:r>
            <a:r>
              <a:rPr lang="ru-RU" sz="1600" dirty="0" smtClean="0"/>
              <a:t>»;</a:t>
            </a:r>
          </a:p>
          <a:p>
            <a:pPr eaLnBrk="1" hangingPunct="1"/>
            <a:r>
              <a:rPr lang="ru-RU" sz="1600" dirty="0" smtClean="0"/>
              <a:t>БАД «</a:t>
            </a:r>
            <a:r>
              <a:rPr lang="ru-RU" sz="1600" dirty="0" err="1" smtClean="0"/>
              <a:t>Соя-лактум</a:t>
            </a:r>
            <a:r>
              <a:rPr lang="ru-RU" sz="1600" dirty="0" smtClean="0"/>
              <a:t>»;</a:t>
            </a:r>
          </a:p>
          <a:p>
            <a:pPr eaLnBrk="1" hangingPunct="1"/>
            <a:r>
              <a:rPr lang="ru-RU" sz="1600" dirty="0" smtClean="0"/>
              <a:t>Пищевая </a:t>
            </a:r>
            <a:r>
              <a:rPr lang="ru-RU" sz="1600" dirty="0" err="1" smtClean="0"/>
              <a:t>пробиотическая</a:t>
            </a:r>
            <a:r>
              <a:rPr lang="ru-RU" sz="1600" dirty="0" smtClean="0"/>
              <a:t> добавка</a:t>
            </a:r>
          </a:p>
          <a:p>
            <a:pPr eaLnBrk="1" hangingPunct="1"/>
            <a:r>
              <a:rPr lang="ru-RU" sz="1600" dirty="0" smtClean="0"/>
              <a:t>БАД «</a:t>
            </a:r>
            <a:r>
              <a:rPr lang="ru-RU" sz="1600" dirty="0" err="1" smtClean="0"/>
              <a:t>Эуфлорин-В</a:t>
            </a:r>
            <a:r>
              <a:rPr lang="ru-RU" sz="1600" dirty="0" smtClean="0"/>
              <a:t>»;</a:t>
            </a:r>
          </a:p>
          <a:p>
            <a:pPr eaLnBrk="1" hangingPunct="1"/>
            <a:r>
              <a:rPr lang="ru-RU" sz="1600" dirty="0" smtClean="0"/>
              <a:t>БАД «</a:t>
            </a:r>
            <a:r>
              <a:rPr lang="ru-RU" sz="1600" dirty="0" err="1" smtClean="0"/>
              <a:t>Эуфлорин</a:t>
            </a:r>
            <a:r>
              <a:rPr lang="ru-RU" sz="1600" dirty="0" smtClean="0"/>
              <a:t>-</a:t>
            </a:r>
            <a:r>
              <a:rPr lang="en-US" sz="1600" dirty="0" smtClean="0"/>
              <a:t>L</a:t>
            </a:r>
            <a:r>
              <a:rPr lang="ru-RU" sz="1600" dirty="0" smtClean="0"/>
              <a:t>»;</a:t>
            </a:r>
          </a:p>
          <a:p>
            <a:pPr eaLnBrk="1" hangingPunct="1"/>
            <a:r>
              <a:rPr lang="ru-RU" sz="1600" dirty="0" smtClean="0"/>
              <a:t>Закваска «</a:t>
            </a:r>
            <a:r>
              <a:rPr lang="ru-RU" sz="1600" dirty="0" err="1" smtClean="0"/>
              <a:t>Йогуртовая</a:t>
            </a:r>
            <a:r>
              <a:rPr lang="ru-RU" sz="1600" dirty="0" smtClean="0"/>
              <a:t>».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8F88D2-770B-43A4-888A-1715BCD981CF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22535" name="Picture 7" descr="http://www.ecobios.ru/assets/images/eco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7683252" cy="3192338"/>
          </a:xfrm>
          <a:prstGeom prst="rect">
            <a:avLst/>
          </a:prstGeom>
          <a:noFill/>
        </p:spPr>
      </p:pic>
      <p:pic>
        <p:nvPicPr>
          <p:cNvPr id="6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692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A4EFE6-4D7F-4863-9C82-A2E93E41AC17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628800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50" b="1" dirty="0" smtClean="0">
                <a:solidFill>
                  <a:srgbClr val="0033CC"/>
                </a:solidFill>
                <a:latin typeface="Manrope" pitchFamily="2" charset="0"/>
              </a:rPr>
              <a:t>Офис: </a:t>
            </a:r>
          </a:p>
          <a:p>
            <a:r>
              <a:rPr lang="ru-RU" sz="2350" dirty="0" smtClean="0">
                <a:solidFill>
                  <a:srgbClr val="0033CC"/>
                </a:solidFill>
                <a:latin typeface="Manrope" pitchFamily="2" charset="0"/>
              </a:rPr>
              <a:t>г. Оренбург ул. Новая, 4/1, тел.: +7(3532) 52-84-80</a:t>
            </a:r>
          </a:p>
          <a:p>
            <a:endParaRPr lang="ru-RU" sz="2350" dirty="0" smtClean="0">
              <a:solidFill>
                <a:srgbClr val="0033CC"/>
              </a:solidFill>
              <a:latin typeface="Manrope" pitchFamily="2" charset="0"/>
            </a:endParaRPr>
          </a:p>
          <a:p>
            <a:r>
              <a:rPr lang="ru-RU" sz="2350" b="1" dirty="0" smtClean="0">
                <a:solidFill>
                  <a:srgbClr val="0033CC"/>
                </a:solidFill>
                <a:latin typeface="Manrope" pitchFamily="2" charset="0"/>
              </a:rPr>
              <a:t>Медико-экологический центр, производство</a:t>
            </a:r>
          </a:p>
          <a:p>
            <a:r>
              <a:rPr lang="ru-RU" sz="2350" b="1" dirty="0" err="1" smtClean="0">
                <a:solidFill>
                  <a:srgbClr val="0033CC"/>
                </a:solidFill>
                <a:latin typeface="Manrope" pitchFamily="2" charset="0"/>
              </a:rPr>
              <a:t>пробиотической</a:t>
            </a:r>
            <a:r>
              <a:rPr lang="ru-RU" sz="2350" b="1" dirty="0" smtClean="0">
                <a:solidFill>
                  <a:srgbClr val="0033CC"/>
                </a:solidFill>
                <a:latin typeface="Manrope" pitchFamily="2" charset="0"/>
              </a:rPr>
              <a:t> продукции:</a:t>
            </a:r>
          </a:p>
          <a:p>
            <a:r>
              <a:rPr lang="ru-RU" sz="2350" dirty="0" smtClean="0">
                <a:solidFill>
                  <a:srgbClr val="0033CC"/>
                </a:solidFill>
                <a:latin typeface="Manrope" pitchFamily="2" charset="0"/>
              </a:rPr>
              <a:t>г. Оренбург ул. Карагандинская, 48, А, тел.:  +7(3532) 70-31-84</a:t>
            </a:r>
          </a:p>
          <a:p>
            <a:endParaRPr lang="ru-RU" sz="2350" dirty="0" smtClean="0">
              <a:solidFill>
                <a:srgbClr val="0033CC"/>
              </a:solidFill>
              <a:latin typeface="Manrope" pitchFamily="2" charset="0"/>
            </a:endParaRPr>
          </a:p>
          <a:p>
            <a:r>
              <a:rPr lang="ru-RU" sz="2350" b="1" dirty="0" smtClean="0">
                <a:solidFill>
                  <a:srgbClr val="0033CC"/>
                </a:solidFill>
                <a:latin typeface="Manrope" pitchFamily="2" charset="0"/>
              </a:rPr>
              <a:t>Отдел продаж </a:t>
            </a:r>
            <a:r>
              <a:rPr lang="ru-RU" sz="2350" b="1" dirty="0" err="1" smtClean="0">
                <a:solidFill>
                  <a:srgbClr val="0033CC"/>
                </a:solidFill>
                <a:latin typeface="Manrope" pitchFamily="2" charset="0"/>
              </a:rPr>
              <a:t>пробиотической</a:t>
            </a:r>
            <a:r>
              <a:rPr lang="ru-RU" sz="2350" b="1" dirty="0" smtClean="0">
                <a:solidFill>
                  <a:srgbClr val="0033CC"/>
                </a:solidFill>
                <a:latin typeface="Manrope" pitchFamily="2" charset="0"/>
              </a:rPr>
              <a:t> продукции:</a:t>
            </a:r>
            <a:r>
              <a:rPr lang="ru-RU" sz="2350" dirty="0" smtClean="0">
                <a:solidFill>
                  <a:srgbClr val="0033CC"/>
                </a:solidFill>
                <a:latin typeface="Manrope" pitchFamily="2" charset="0"/>
              </a:rPr>
              <a:t> </a:t>
            </a:r>
          </a:p>
          <a:p>
            <a:r>
              <a:rPr lang="ru-RU" sz="2350" dirty="0" smtClean="0">
                <a:solidFill>
                  <a:srgbClr val="0033CC"/>
                </a:solidFill>
                <a:latin typeface="Manrope" pitchFamily="2" charset="0"/>
              </a:rPr>
              <a:t>- «Будьте здоровы», ул. Карагандинская, 48, А</a:t>
            </a:r>
          </a:p>
          <a:p>
            <a:pPr>
              <a:buFontTx/>
              <a:buChar char="-"/>
            </a:pPr>
            <a:r>
              <a:rPr lang="ru-RU" sz="2350" dirty="0" smtClean="0">
                <a:solidFill>
                  <a:srgbClr val="0033CC"/>
                </a:solidFill>
                <a:latin typeface="Manrope" pitchFamily="2" charset="0"/>
              </a:rPr>
              <a:t> отдел продаж, ул. Новая, 4/1</a:t>
            </a:r>
          </a:p>
          <a:p>
            <a:pPr algn="ctr"/>
            <a:endParaRPr lang="ru-RU" sz="2350" b="1" dirty="0" smtClean="0">
              <a:solidFill>
                <a:srgbClr val="0033CC"/>
              </a:solidFill>
            </a:endParaRPr>
          </a:p>
          <a:p>
            <a:pPr algn="ctr"/>
            <a:r>
              <a:rPr lang="en-US" sz="2350" b="1" dirty="0" smtClean="0">
                <a:solidFill>
                  <a:srgbClr val="0033CC"/>
                </a:solidFill>
              </a:rPr>
              <a:t>e-mail: icecobios@list.ru</a:t>
            </a:r>
            <a:endParaRPr lang="ru-RU" sz="2350" b="1" dirty="0" smtClean="0">
              <a:solidFill>
                <a:srgbClr val="0033CC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0033CC"/>
              </a:solidFill>
              <a:latin typeface="Manrope" pitchFamily="2" charset="0"/>
            </a:endParaRPr>
          </a:p>
        </p:txBody>
      </p:sp>
      <p:pic>
        <p:nvPicPr>
          <p:cNvPr id="6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19150" y="266700"/>
            <a:ext cx="832485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latin typeface="Times New Roman" pitchFamily="18" charset="0"/>
              </a:rPr>
              <a:t>СИСТЕМА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468313" y="155733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Макроорганизм</a:t>
            </a: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6516688" y="1557338"/>
            <a:ext cx="262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Микроорганизм</a:t>
            </a:r>
          </a:p>
        </p:txBody>
      </p:sp>
      <p:pic>
        <p:nvPicPr>
          <p:cNvPr id="5126" name="Picture 15"/>
          <p:cNvPicPr>
            <a:picLocks noChangeAspect="1" noChangeArrowheads="1"/>
          </p:cNvPicPr>
          <p:nvPr/>
        </p:nvPicPr>
        <p:blipFill>
          <a:blip r:embed="rId2" cstate="print"/>
          <a:srcRect l="28404" t="37048" r="28404" b="13286"/>
          <a:stretch>
            <a:fillRect/>
          </a:stretch>
        </p:blipFill>
        <p:spPr bwMode="auto">
          <a:xfrm>
            <a:off x="2771775" y="1557338"/>
            <a:ext cx="12969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5573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7"/>
          <p:cNvSpPr txBox="1">
            <a:spLocks noChangeArrowheads="1"/>
          </p:cNvSpPr>
          <p:nvPr/>
        </p:nvSpPr>
        <p:spPr bwMode="auto">
          <a:xfrm>
            <a:off x="179388" y="3213100"/>
            <a:ext cx="35290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Стресс;</a:t>
            </a:r>
          </a:p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Болезни;</a:t>
            </a:r>
          </a:p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Загрязнение окружающей среды;</a:t>
            </a:r>
          </a:p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Некачественная вода и пища, и др.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2627313" y="4149725"/>
            <a:ext cx="443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Ослабление иммунитета</a:t>
            </a:r>
          </a:p>
        </p:txBody>
      </p:sp>
      <p:sp>
        <p:nvSpPr>
          <p:cNvPr id="5130" name="Text Box 20"/>
          <p:cNvSpPr txBox="1">
            <a:spLocks noChangeArrowheads="1"/>
          </p:cNvSpPr>
          <p:nvPr/>
        </p:nvSpPr>
        <p:spPr bwMode="auto">
          <a:xfrm>
            <a:off x="1258888" y="501332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Нормофлора</a:t>
            </a:r>
          </a:p>
        </p:txBody>
      </p:sp>
      <p:sp>
        <p:nvSpPr>
          <p:cNvPr id="5131" name="Text Box 21"/>
          <p:cNvSpPr txBox="1">
            <a:spLocks noChangeArrowheads="1"/>
          </p:cNvSpPr>
          <p:nvPr/>
        </p:nvSpPr>
        <p:spPr bwMode="auto">
          <a:xfrm>
            <a:off x="1187450" y="5589588"/>
            <a:ext cx="164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Аутоинфекции</a:t>
            </a:r>
          </a:p>
        </p:txBody>
      </p:sp>
      <p:sp>
        <p:nvSpPr>
          <p:cNvPr id="5132" name="Text Box 22"/>
          <p:cNvSpPr txBox="1">
            <a:spLocks noChangeArrowheads="1"/>
          </p:cNvSpPr>
          <p:nvPr/>
        </p:nvSpPr>
        <p:spPr bwMode="auto">
          <a:xfrm>
            <a:off x="5580063" y="50133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Нарушение баланса микрофлоры</a:t>
            </a:r>
          </a:p>
        </p:txBody>
      </p:sp>
      <p:sp>
        <p:nvSpPr>
          <p:cNvPr id="5133" name="Text Box 23"/>
          <p:cNvSpPr txBox="1">
            <a:spLocks noChangeArrowheads="1"/>
          </p:cNvSpPr>
          <p:nvPr/>
        </p:nvSpPr>
        <p:spPr bwMode="auto">
          <a:xfrm>
            <a:off x="6011863" y="5589588"/>
            <a:ext cx="252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Дисбиоз (дисбактериоз)</a:t>
            </a:r>
          </a:p>
        </p:txBody>
      </p:sp>
      <p:sp>
        <p:nvSpPr>
          <p:cNvPr id="5134" name="Text Box 24"/>
          <p:cNvSpPr txBox="1">
            <a:spLocks noChangeArrowheads="1"/>
          </p:cNvSpPr>
          <p:nvPr/>
        </p:nvSpPr>
        <p:spPr bwMode="auto">
          <a:xfrm>
            <a:off x="3635375" y="5949950"/>
            <a:ext cx="166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Профилактика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Лечение</a:t>
            </a:r>
          </a:p>
        </p:txBody>
      </p:sp>
      <p:sp>
        <p:nvSpPr>
          <p:cNvPr id="5135" name="Line 25"/>
          <p:cNvSpPr>
            <a:spLocks noChangeShapeType="1"/>
          </p:cNvSpPr>
          <p:nvPr/>
        </p:nvSpPr>
        <p:spPr bwMode="auto">
          <a:xfrm>
            <a:off x="1979613" y="4652963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26"/>
          <p:cNvSpPr>
            <a:spLocks noChangeShapeType="1"/>
          </p:cNvSpPr>
          <p:nvPr/>
        </p:nvSpPr>
        <p:spPr bwMode="auto">
          <a:xfrm>
            <a:off x="1979613" y="46529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27"/>
          <p:cNvSpPr>
            <a:spLocks noChangeShapeType="1"/>
          </p:cNvSpPr>
          <p:nvPr/>
        </p:nvSpPr>
        <p:spPr bwMode="auto">
          <a:xfrm>
            <a:off x="7596188" y="46529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28"/>
          <p:cNvSpPr>
            <a:spLocks noChangeShapeType="1"/>
          </p:cNvSpPr>
          <p:nvPr/>
        </p:nvSpPr>
        <p:spPr bwMode="auto">
          <a:xfrm>
            <a:off x="3563938" y="63087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29"/>
          <p:cNvSpPr>
            <a:spLocks noChangeShapeType="1"/>
          </p:cNvSpPr>
          <p:nvPr/>
        </p:nvSpPr>
        <p:spPr bwMode="auto">
          <a:xfrm>
            <a:off x="1979613" y="53736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30"/>
          <p:cNvSpPr>
            <a:spLocks noChangeShapeType="1"/>
          </p:cNvSpPr>
          <p:nvPr/>
        </p:nvSpPr>
        <p:spPr bwMode="auto">
          <a:xfrm>
            <a:off x="7596188" y="53736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1" name="Rectangle 32"/>
          <p:cNvSpPr>
            <a:spLocks noChangeArrowheads="1"/>
          </p:cNvSpPr>
          <p:nvPr/>
        </p:nvSpPr>
        <p:spPr bwMode="auto">
          <a:xfrm flipV="1">
            <a:off x="3419475" y="5805488"/>
            <a:ext cx="2016125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Line 34"/>
          <p:cNvSpPr>
            <a:spLocks noChangeShapeType="1"/>
          </p:cNvSpPr>
          <p:nvPr/>
        </p:nvSpPr>
        <p:spPr bwMode="auto">
          <a:xfrm>
            <a:off x="4643438" y="2133600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3" name="Text Box 35"/>
          <p:cNvSpPr txBox="1">
            <a:spLocks noChangeArrowheads="1"/>
          </p:cNvSpPr>
          <p:nvPr/>
        </p:nvSpPr>
        <p:spPr bwMode="auto">
          <a:xfrm>
            <a:off x="3995738" y="1484313"/>
            <a:ext cx="1457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Равновесие</a:t>
            </a:r>
          </a:p>
        </p:txBody>
      </p:sp>
      <p:sp>
        <p:nvSpPr>
          <p:cNvPr id="5144" name="Text Box 36"/>
          <p:cNvSpPr txBox="1">
            <a:spLocks noChangeArrowheads="1"/>
          </p:cNvSpPr>
          <p:nvPr/>
        </p:nvSpPr>
        <p:spPr bwMode="auto">
          <a:xfrm>
            <a:off x="6659563" y="3378200"/>
            <a:ext cx="2038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Нарушение</a:t>
            </a:r>
          </a:p>
        </p:txBody>
      </p:sp>
      <p:sp>
        <p:nvSpPr>
          <p:cNvPr id="5145" name="Rectangle 37"/>
          <p:cNvSpPr>
            <a:spLocks noChangeArrowheads="1"/>
          </p:cNvSpPr>
          <p:nvPr/>
        </p:nvSpPr>
        <p:spPr bwMode="auto">
          <a:xfrm>
            <a:off x="179388" y="620713"/>
            <a:ext cx="8785225" cy="25209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Line 38"/>
          <p:cNvSpPr>
            <a:spLocks noChangeShapeType="1"/>
          </p:cNvSpPr>
          <p:nvPr/>
        </p:nvSpPr>
        <p:spPr bwMode="auto">
          <a:xfrm>
            <a:off x="4643438" y="198913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7" name="AutoShape 40"/>
          <p:cNvSpPr>
            <a:spLocks noChangeArrowheads="1"/>
          </p:cNvSpPr>
          <p:nvPr/>
        </p:nvSpPr>
        <p:spPr bwMode="auto">
          <a:xfrm flipH="1">
            <a:off x="1403350" y="5949950"/>
            <a:ext cx="1944688" cy="2873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6949191 h 21600"/>
              <a:gd name="T4" fmla="*/ 0 w 21600"/>
              <a:gd name="T5" fmla="*/ 40567522 h 21600"/>
              <a:gd name="T6" fmla="*/ 2147483647 w 21600"/>
              <a:gd name="T7" fmla="*/ 50847726 h 21600"/>
              <a:gd name="T8" fmla="*/ 2147483647 w 21600"/>
              <a:gd name="T9" fmla="*/ 35567470 h 21600"/>
              <a:gd name="T10" fmla="*/ 2147483647 w 21600"/>
              <a:gd name="T11" fmla="*/ 1694919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2866 h 21600"/>
              <a:gd name="T20" fmla="*/ 1804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400" y="0"/>
                </a:moveTo>
                <a:lnTo>
                  <a:pt x="7200" y="7200"/>
                </a:lnTo>
                <a:lnTo>
                  <a:pt x="10751" y="7200"/>
                </a:lnTo>
                <a:lnTo>
                  <a:pt x="10751" y="12866"/>
                </a:lnTo>
                <a:lnTo>
                  <a:pt x="0" y="12866"/>
                </a:lnTo>
                <a:lnTo>
                  <a:pt x="0" y="21600"/>
                </a:lnTo>
                <a:lnTo>
                  <a:pt x="18049" y="21600"/>
                </a:lnTo>
                <a:lnTo>
                  <a:pt x="18049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8" name="AutoShape 41"/>
          <p:cNvSpPr>
            <a:spLocks noChangeArrowheads="1"/>
          </p:cNvSpPr>
          <p:nvPr/>
        </p:nvSpPr>
        <p:spPr bwMode="auto">
          <a:xfrm>
            <a:off x="5435600" y="5949950"/>
            <a:ext cx="3168650" cy="6461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92706543 h 21600"/>
              <a:gd name="T4" fmla="*/ 0 w 21600"/>
              <a:gd name="T5" fmla="*/ 461238247 h 21600"/>
              <a:gd name="T6" fmla="*/ 2147483647 w 21600"/>
              <a:gd name="T7" fmla="*/ 578119927 h 21600"/>
              <a:gd name="T8" fmla="*/ 2147483647 w 21600"/>
              <a:gd name="T9" fmla="*/ 404389417 h 21600"/>
              <a:gd name="T10" fmla="*/ 2147483647 w 21600"/>
              <a:gd name="T11" fmla="*/ 1927065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2866 h 21600"/>
              <a:gd name="T20" fmla="*/ 1804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400" y="0"/>
                </a:moveTo>
                <a:lnTo>
                  <a:pt x="7200" y="7200"/>
                </a:lnTo>
                <a:lnTo>
                  <a:pt x="10751" y="7200"/>
                </a:lnTo>
                <a:lnTo>
                  <a:pt x="10751" y="12866"/>
                </a:lnTo>
                <a:lnTo>
                  <a:pt x="0" y="12866"/>
                </a:lnTo>
                <a:lnTo>
                  <a:pt x="0" y="21600"/>
                </a:lnTo>
                <a:lnTo>
                  <a:pt x="18049" y="21600"/>
                </a:lnTo>
                <a:lnTo>
                  <a:pt x="18049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9" name="Line 42"/>
          <p:cNvSpPr>
            <a:spLocks noChangeShapeType="1"/>
          </p:cNvSpPr>
          <p:nvPr/>
        </p:nvSpPr>
        <p:spPr bwMode="auto">
          <a:xfrm>
            <a:off x="2268538" y="3357563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50" name="Line 43"/>
          <p:cNvSpPr>
            <a:spLocks noChangeShapeType="1"/>
          </p:cNvSpPr>
          <p:nvPr/>
        </p:nvSpPr>
        <p:spPr bwMode="auto">
          <a:xfrm>
            <a:off x="3419475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51" name="Line 45"/>
          <p:cNvSpPr>
            <a:spLocks noChangeShapeType="1"/>
          </p:cNvSpPr>
          <p:nvPr/>
        </p:nvSpPr>
        <p:spPr bwMode="auto">
          <a:xfrm>
            <a:off x="2268538" y="3573463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52" name="Line 46"/>
          <p:cNvSpPr>
            <a:spLocks noChangeShapeType="1"/>
          </p:cNvSpPr>
          <p:nvPr/>
        </p:nvSpPr>
        <p:spPr bwMode="auto">
          <a:xfrm>
            <a:off x="3563938" y="41497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53" name="Line 47"/>
          <p:cNvSpPr>
            <a:spLocks noChangeShapeType="1"/>
          </p:cNvSpPr>
          <p:nvPr/>
        </p:nvSpPr>
        <p:spPr bwMode="auto">
          <a:xfrm>
            <a:off x="4140200" y="3284538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4" name="AutoShape 48"/>
          <p:cNvSpPr>
            <a:spLocks noChangeArrowheads="1"/>
          </p:cNvSpPr>
          <p:nvPr/>
        </p:nvSpPr>
        <p:spPr bwMode="auto">
          <a:xfrm>
            <a:off x="4284663" y="3429000"/>
            <a:ext cx="2232025" cy="576263"/>
          </a:xfrm>
          <a:prstGeom prst="rightArrow">
            <a:avLst>
              <a:gd name="adj1" fmla="val 50000"/>
              <a:gd name="adj2" fmla="val 968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5" name="AutoShape 49"/>
          <p:cNvSpPr>
            <a:spLocks noChangeArrowheads="1"/>
          </p:cNvSpPr>
          <p:nvPr/>
        </p:nvSpPr>
        <p:spPr bwMode="auto">
          <a:xfrm>
            <a:off x="7451725" y="3141663"/>
            <a:ext cx="576263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6" name="Номер слайда 3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8D10F0-84F4-4C5F-8246-A235409E9966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15361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19150" y="266700"/>
            <a:ext cx="832485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latin typeface="Times New Roman" pitchFamily="18" charset="0"/>
              </a:rPr>
              <a:t>СИСТЕМА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Макроорганизм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516688" y="1557338"/>
            <a:ext cx="262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Микроорганизм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 l="28404" t="37048" r="28404" b="13286"/>
          <a:stretch>
            <a:fillRect/>
          </a:stretch>
        </p:blipFill>
        <p:spPr bwMode="auto">
          <a:xfrm>
            <a:off x="2771775" y="1557338"/>
            <a:ext cx="12969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5573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22"/>
          <p:cNvSpPr>
            <a:spLocks noChangeShapeType="1"/>
          </p:cNvSpPr>
          <p:nvPr/>
        </p:nvSpPr>
        <p:spPr bwMode="auto">
          <a:xfrm>
            <a:off x="4643438" y="2133600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Rectangle 25"/>
          <p:cNvSpPr>
            <a:spLocks noChangeArrowheads="1"/>
          </p:cNvSpPr>
          <p:nvPr/>
        </p:nvSpPr>
        <p:spPr bwMode="auto">
          <a:xfrm flipV="1">
            <a:off x="250825" y="549275"/>
            <a:ext cx="8713788" cy="2447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Line 26"/>
          <p:cNvSpPr>
            <a:spLocks noChangeShapeType="1"/>
          </p:cNvSpPr>
          <p:nvPr/>
        </p:nvSpPr>
        <p:spPr bwMode="auto">
          <a:xfrm>
            <a:off x="4643438" y="198913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AutoShape 36"/>
          <p:cNvSpPr>
            <a:spLocks noChangeArrowheads="1"/>
          </p:cNvSpPr>
          <p:nvPr/>
        </p:nvSpPr>
        <p:spPr bwMode="auto">
          <a:xfrm>
            <a:off x="4500563" y="2997200"/>
            <a:ext cx="358775" cy="647700"/>
          </a:xfrm>
          <a:prstGeom prst="downArrow">
            <a:avLst>
              <a:gd name="adj1" fmla="val 50000"/>
              <a:gd name="adj2" fmla="val 451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Text Box 38"/>
          <p:cNvSpPr txBox="1">
            <a:spLocks noChangeArrowheads="1"/>
          </p:cNvSpPr>
          <p:nvPr/>
        </p:nvSpPr>
        <p:spPr bwMode="auto">
          <a:xfrm>
            <a:off x="2555776" y="3429000"/>
            <a:ext cx="4865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Формы сосуществования</a:t>
            </a:r>
          </a:p>
        </p:txBody>
      </p:sp>
      <p:sp>
        <p:nvSpPr>
          <p:cNvPr id="6157" name="Text Box 39"/>
          <p:cNvSpPr txBox="1">
            <a:spLocks noChangeArrowheads="1"/>
          </p:cNvSpPr>
          <p:nvPr/>
        </p:nvSpPr>
        <p:spPr bwMode="auto">
          <a:xfrm>
            <a:off x="6516688" y="4292600"/>
            <a:ext cx="177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Сапрофитизм</a:t>
            </a:r>
          </a:p>
        </p:txBody>
      </p:sp>
      <p:sp>
        <p:nvSpPr>
          <p:cNvPr id="6158" name="Text Box 40"/>
          <p:cNvSpPr txBox="1">
            <a:spLocks noChangeArrowheads="1"/>
          </p:cNvSpPr>
          <p:nvPr/>
        </p:nvSpPr>
        <p:spPr bwMode="auto">
          <a:xfrm>
            <a:off x="1475656" y="4221088"/>
            <a:ext cx="157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Паразитизм</a:t>
            </a:r>
          </a:p>
        </p:txBody>
      </p:sp>
      <p:sp>
        <p:nvSpPr>
          <p:cNvPr id="6159" name="Text Box 41"/>
          <p:cNvSpPr txBox="1">
            <a:spLocks noChangeArrowheads="1"/>
          </p:cNvSpPr>
          <p:nvPr/>
        </p:nvSpPr>
        <p:spPr bwMode="auto">
          <a:xfrm>
            <a:off x="0" y="4724400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Патогенны</a:t>
            </a:r>
          </a:p>
        </p:txBody>
      </p:sp>
      <p:sp>
        <p:nvSpPr>
          <p:cNvPr id="6160" name="Text Box 42"/>
          <p:cNvSpPr txBox="1">
            <a:spLocks noChangeArrowheads="1"/>
          </p:cNvSpPr>
          <p:nvPr/>
        </p:nvSpPr>
        <p:spPr bwMode="auto">
          <a:xfrm>
            <a:off x="1403350" y="4724400"/>
            <a:ext cx="1331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Симбионты</a:t>
            </a:r>
          </a:p>
        </p:txBody>
      </p:sp>
      <p:sp>
        <p:nvSpPr>
          <p:cNvPr id="6161" name="Text Box 43"/>
          <p:cNvSpPr txBox="1">
            <a:spLocks noChangeArrowheads="1"/>
          </p:cNvSpPr>
          <p:nvPr/>
        </p:nvSpPr>
        <p:spPr bwMode="auto">
          <a:xfrm>
            <a:off x="2843213" y="4724400"/>
            <a:ext cx="2287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Условно-патогенные 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микроорганизмы</a:t>
            </a:r>
          </a:p>
        </p:txBody>
      </p:sp>
      <p:sp>
        <p:nvSpPr>
          <p:cNvPr id="6162" name="Text Box 44"/>
          <p:cNvSpPr txBox="1">
            <a:spLocks noChangeArrowheads="1"/>
          </p:cNvSpPr>
          <p:nvPr/>
        </p:nvSpPr>
        <p:spPr bwMode="auto">
          <a:xfrm>
            <a:off x="3851275" y="6092825"/>
            <a:ext cx="334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Нормофлора Человека</a:t>
            </a:r>
          </a:p>
        </p:txBody>
      </p:sp>
      <p:sp>
        <p:nvSpPr>
          <p:cNvPr id="6163" name="Line 45"/>
          <p:cNvSpPr>
            <a:spLocks noChangeShapeType="1"/>
          </p:cNvSpPr>
          <p:nvPr/>
        </p:nvSpPr>
        <p:spPr bwMode="auto">
          <a:xfrm>
            <a:off x="2484438" y="3933825"/>
            <a:ext cx="496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46"/>
          <p:cNvSpPr>
            <a:spLocks noChangeShapeType="1"/>
          </p:cNvSpPr>
          <p:nvPr/>
        </p:nvSpPr>
        <p:spPr bwMode="auto">
          <a:xfrm flipH="1">
            <a:off x="2484438" y="39338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48"/>
          <p:cNvSpPr>
            <a:spLocks noChangeShapeType="1"/>
          </p:cNvSpPr>
          <p:nvPr/>
        </p:nvSpPr>
        <p:spPr bwMode="auto">
          <a:xfrm>
            <a:off x="7451725" y="39338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53"/>
          <p:cNvSpPr>
            <a:spLocks noChangeShapeType="1"/>
          </p:cNvSpPr>
          <p:nvPr/>
        </p:nvSpPr>
        <p:spPr bwMode="auto">
          <a:xfrm>
            <a:off x="971550" y="458152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7" name="Line 54"/>
          <p:cNvSpPr>
            <a:spLocks noChangeShapeType="1"/>
          </p:cNvSpPr>
          <p:nvPr/>
        </p:nvSpPr>
        <p:spPr bwMode="auto">
          <a:xfrm>
            <a:off x="971550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8" name="Line 55"/>
          <p:cNvSpPr>
            <a:spLocks noChangeShapeType="1"/>
          </p:cNvSpPr>
          <p:nvPr/>
        </p:nvSpPr>
        <p:spPr bwMode="auto">
          <a:xfrm>
            <a:off x="2124075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9" name="Line 56"/>
          <p:cNvSpPr>
            <a:spLocks noChangeShapeType="1"/>
          </p:cNvSpPr>
          <p:nvPr/>
        </p:nvSpPr>
        <p:spPr bwMode="auto">
          <a:xfrm>
            <a:off x="3419475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0" name="Rectangle 57"/>
          <p:cNvSpPr>
            <a:spLocks noChangeArrowheads="1"/>
          </p:cNvSpPr>
          <p:nvPr/>
        </p:nvSpPr>
        <p:spPr bwMode="auto">
          <a:xfrm>
            <a:off x="0" y="4797425"/>
            <a:ext cx="1331913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1" name="Rectangle 58"/>
          <p:cNvSpPr>
            <a:spLocks noChangeArrowheads="1"/>
          </p:cNvSpPr>
          <p:nvPr/>
        </p:nvSpPr>
        <p:spPr bwMode="auto">
          <a:xfrm>
            <a:off x="1476375" y="4797425"/>
            <a:ext cx="1295400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2" name="Rectangle 59"/>
          <p:cNvSpPr>
            <a:spLocks noChangeArrowheads="1"/>
          </p:cNvSpPr>
          <p:nvPr/>
        </p:nvSpPr>
        <p:spPr bwMode="auto">
          <a:xfrm>
            <a:off x="2916238" y="4797425"/>
            <a:ext cx="2160587" cy="5762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3" name="AutoShape 61"/>
          <p:cNvSpPr>
            <a:spLocks noChangeArrowheads="1"/>
          </p:cNvSpPr>
          <p:nvPr/>
        </p:nvSpPr>
        <p:spPr bwMode="auto">
          <a:xfrm rot="-5400000" flipH="1" flipV="1">
            <a:off x="2087562" y="4905376"/>
            <a:ext cx="1439863" cy="20875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4" name="AutoShape 63"/>
          <p:cNvSpPr>
            <a:spLocks noChangeArrowheads="1"/>
          </p:cNvSpPr>
          <p:nvPr/>
        </p:nvSpPr>
        <p:spPr bwMode="auto">
          <a:xfrm>
            <a:off x="4211638" y="5373688"/>
            <a:ext cx="1081087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5" name="Номер слайда 3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E085B6-A4C5-4540-94E1-E709CD64A0DE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14337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6192688" cy="936104"/>
          </a:xfrm>
        </p:spPr>
        <p:txBody>
          <a:bodyPr/>
          <a:lstStyle/>
          <a:p>
            <a:r>
              <a:rPr lang="ru-RU" sz="3200" b="1" dirty="0" err="1" smtClean="0"/>
              <a:t>Пробиотики</a:t>
            </a:r>
            <a:r>
              <a:rPr lang="ru-RU" sz="3200" dirty="0" smtClean="0"/>
              <a:t> </a:t>
            </a:r>
            <a:r>
              <a:rPr lang="ru-RU" sz="3200" b="1" dirty="0" err="1" smtClean="0">
                <a:latin typeface="Manrope" pitchFamily="2" charset="0"/>
              </a:rPr>
              <a:t>тм</a:t>
            </a:r>
            <a:r>
              <a:rPr lang="ru-RU" sz="3200" b="1" dirty="0" smtClean="0">
                <a:latin typeface="Manrope" pitchFamily="2" charset="0"/>
              </a:rPr>
              <a:t> «</a:t>
            </a:r>
            <a:r>
              <a:rPr lang="ru-RU" sz="3200" b="1" dirty="0" err="1" smtClean="0">
                <a:latin typeface="Manrope" pitchFamily="2" charset="0"/>
              </a:rPr>
              <a:t>Экобиос</a:t>
            </a:r>
            <a:r>
              <a:rPr lang="ru-RU" sz="3200" b="1" dirty="0" smtClean="0">
                <a:latin typeface="Manrope" pitchFamily="2" charset="0"/>
              </a:rPr>
              <a:t>»</a:t>
            </a:r>
            <a:endParaRPr lang="ru-RU" sz="3200" b="1" dirty="0">
              <a:latin typeface="Manrope" pitchFamily="2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572000" y="1772816"/>
            <a:ext cx="4392487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717550" lvl="4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ru-RU" sz="1600" b="1" i="1" dirty="0" err="1">
                <a:solidFill>
                  <a:srgbClr val="0033CC"/>
                </a:solidFill>
              </a:rPr>
              <a:t>Пробиотики</a:t>
            </a:r>
            <a:r>
              <a:rPr lang="ru-RU" sz="1600" b="1" i="1" dirty="0">
                <a:solidFill>
                  <a:srgbClr val="0033CC"/>
                </a:solidFill>
              </a:rPr>
              <a:t> - это живые микроорганизмы, которые при попадании в желудочно-кишечный тракт человека в достаточном количестве, сохраняют свою активность, жизнеспособность и оказывают положительное влияние на здоровье человека. Существует целый спектр таких препаратов. На сегодня мировой рынок </a:t>
            </a:r>
            <a:r>
              <a:rPr lang="ru-RU" sz="1600" b="1" i="1" dirty="0" err="1">
                <a:solidFill>
                  <a:srgbClr val="0033CC"/>
                </a:solidFill>
              </a:rPr>
              <a:t>пробиотиков</a:t>
            </a:r>
            <a:r>
              <a:rPr lang="ru-RU" sz="1600" b="1" i="1" dirty="0">
                <a:solidFill>
                  <a:srgbClr val="0033CC"/>
                </a:solidFill>
              </a:rPr>
              <a:t> является одним из наиболее перспективных и оценивается миллиардами долларов в год. Эти препараты </a:t>
            </a:r>
            <a:r>
              <a:rPr lang="ru-RU" sz="1600" b="1" i="1" dirty="0" smtClean="0">
                <a:solidFill>
                  <a:srgbClr val="0033CC"/>
                </a:solidFill>
              </a:rPr>
              <a:t>действительно </a:t>
            </a:r>
            <a:r>
              <a:rPr lang="ru-RU" sz="1600" b="1" i="1" dirty="0">
                <a:solidFill>
                  <a:srgbClr val="0033CC"/>
                </a:solidFill>
              </a:rPr>
              <a:t>помогают, при этом </a:t>
            </a:r>
            <a:r>
              <a:rPr lang="ru-RU" sz="1600" b="1" i="1" dirty="0" err="1">
                <a:solidFill>
                  <a:srgbClr val="0033CC"/>
                </a:solidFill>
              </a:rPr>
              <a:t>пробиотики</a:t>
            </a:r>
            <a:r>
              <a:rPr lang="ru-RU" sz="1600" b="1" i="1" dirty="0">
                <a:solidFill>
                  <a:srgbClr val="0033CC"/>
                </a:solidFill>
              </a:rPr>
              <a:t> не имеют побочных эффектов. Их безбоязненно можно давать детям до трех лет – бактерии, содержащиеся в </a:t>
            </a:r>
            <a:r>
              <a:rPr lang="ru-RU" sz="1600" b="1" i="1" dirty="0" err="1">
                <a:solidFill>
                  <a:srgbClr val="0033CC"/>
                </a:solidFill>
              </a:rPr>
              <a:t>пробиотиках</a:t>
            </a:r>
            <a:r>
              <a:rPr lang="ru-RU" sz="1600" b="1" i="1" dirty="0">
                <a:solidFill>
                  <a:srgbClr val="0033CC"/>
                </a:solidFill>
              </a:rPr>
              <a:t>, полезны в любом возрасте.</a:t>
            </a:r>
            <a:endParaRPr lang="ru-RU" sz="1600" b="1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437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70E442-238D-4DA1-8DCD-EC5202936A5A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13313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051308" cy="1359411"/>
          </a:xfrm>
          <a:prstGeom prst="rect">
            <a:avLst/>
          </a:prstGeom>
          <a:noFill/>
        </p:spPr>
      </p:pic>
      <p:pic>
        <p:nvPicPr>
          <p:cNvPr id="13314" name="Picture 2" descr="C:\Users\6988~1\AppData\Local\Temp\Rar$DI01.330\Fo8n16AI53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2232248" cy="2306656"/>
          </a:xfrm>
          <a:prstGeom prst="rect">
            <a:avLst/>
          </a:prstGeom>
          <a:noFill/>
        </p:spPr>
      </p:pic>
      <p:pic>
        <p:nvPicPr>
          <p:cNvPr id="13316" name="Picture 4" descr="C:\Users\6988~1\AppData\Local\Temp\Rar$DI08.233\xsjNnfuVb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060848"/>
            <a:ext cx="2160240" cy="2160240"/>
          </a:xfrm>
          <a:prstGeom prst="rect">
            <a:avLst/>
          </a:prstGeom>
          <a:noFill/>
        </p:spPr>
      </p:pic>
      <p:pic>
        <p:nvPicPr>
          <p:cNvPr id="13318" name="Picture 6" descr="C:\Users\6988~1\AppData\Local\Temp\Rar$DI26.154\BopWKoiKlm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149080"/>
            <a:ext cx="2276872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331640" y="1700808"/>
            <a:ext cx="7488832" cy="39604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</a:rPr>
              <a:t>«Кишечная флора является главной причиной краткости нашей жизни, угасающей, не достигнув своего предела»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</a:rPr>
              <a:t>Лауреат Нобелевской премии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</a:rPr>
              <a:t>И.И. Мечников</a:t>
            </a:r>
          </a:p>
        </p:txBody>
      </p:sp>
      <p:sp>
        <p:nvSpPr>
          <p:cNvPr id="8197" name="Номер слайда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4CA071-22B1-46C1-9A03-838BFC3A443A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12289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2485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0000"/>
                </a:solidFill>
              </a:rPr>
              <a:t/>
            </a:r>
            <a:br>
              <a:rPr lang="ru-RU" sz="4000" dirty="0" smtClean="0">
                <a:solidFill>
                  <a:srgbClr val="000000"/>
                </a:solidFill>
              </a:rPr>
            </a:br>
            <a:r>
              <a:rPr lang="ru-RU" sz="4000" dirty="0" smtClean="0">
                <a:solidFill>
                  <a:srgbClr val="000000"/>
                </a:solidFill>
              </a:rPr>
              <a:t/>
            </a:r>
            <a:br>
              <a:rPr lang="ru-RU" sz="4000" dirty="0" smtClean="0">
                <a:solidFill>
                  <a:srgbClr val="000000"/>
                </a:solidFill>
              </a:rPr>
            </a:br>
            <a:r>
              <a:rPr lang="ru-RU" sz="4000" dirty="0" smtClean="0">
                <a:solidFill>
                  <a:srgbClr val="000000"/>
                </a:solidFill>
              </a:rPr>
              <a:t/>
            </a:r>
            <a:br>
              <a:rPr lang="ru-RU" sz="4000" dirty="0" smtClean="0">
                <a:solidFill>
                  <a:srgbClr val="000000"/>
                </a:solidFill>
              </a:rPr>
            </a:br>
            <a:r>
              <a:rPr lang="ru-RU" sz="3600" b="1" dirty="0" smtClean="0"/>
              <a:t>Этапы формирования </a:t>
            </a:r>
            <a:br>
              <a:rPr lang="ru-RU" sz="3600" b="1" dirty="0" smtClean="0"/>
            </a:br>
            <a:r>
              <a:rPr lang="ru-RU" sz="3600" b="1" dirty="0" smtClean="0"/>
              <a:t>микрофлоры человека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Асептический (10-20 часов с момента рождения)</a:t>
            </a:r>
          </a:p>
          <a:p>
            <a:pPr eaLnBrk="1" hangingPunct="1"/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Заселение кишечного тракта (2-4 дня с момента рождения при нормальных родах)</a:t>
            </a:r>
          </a:p>
          <a:p>
            <a:pPr eaLnBrk="1" hangingPunct="1"/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Этап трансплантации (1-1,5 месяцев)</a:t>
            </a:r>
          </a:p>
          <a:p>
            <a:pPr eaLnBrk="1" hangingPunct="1"/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И дальше всю жизнь……</a:t>
            </a:r>
          </a:p>
        </p:txBody>
      </p:sp>
      <p:sp>
        <p:nvSpPr>
          <p:cNvPr id="9221" name="Номер слайда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8761F2-7EAA-4C06-8130-3D1667EDF7DF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11265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32485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latin typeface="Times New Roman" pitchFamily="18" charset="0"/>
              </a:rPr>
              <a:t>Нарушение состава </a:t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</a:rPr>
              <a:t>и структуры микрофлоры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err="1" smtClean="0">
                <a:solidFill>
                  <a:schemeClr val="accent2">
                    <a:lumMod val="25000"/>
                  </a:schemeClr>
                </a:solidFill>
              </a:rPr>
              <a:t>Дисбактериоз</a:t>
            </a: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</a:rPr>
              <a:t>A.Niccle</a:t>
            </a: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,1916 )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err="1" smtClean="0">
                <a:solidFill>
                  <a:schemeClr val="accent2">
                    <a:lumMod val="25000"/>
                  </a:schemeClr>
                </a:solidFill>
              </a:rPr>
              <a:t>Дисбиоз</a:t>
            </a:r>
            <a:endParaRPr lang="ru-RU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Микробиологический дисбаланс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716463" y="23495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932363" y="23495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932363" y="35734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716463" y="35734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Номер слайда 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2B91EC-867D-4937-895A-491AAAB5E2D3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10241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04664"/>
            <a:ext cx="7632848" cy="56166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Актуальность проблемы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ДИСБАКТЕРИОЗ</a:t>
            </a:r>
          </a:p>
          <a:p>
            <a:pPr algn="just" eaLnBrk="1" hangingPunct="1"/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Проблема сохранения здоровья, поиск путей снижения неблагоприятного воздействия на организм внешней среды являются в настоящее время крайне актуальными для нашей страны. По данным Российской академии наук, более 90% населения РФ в настоящее время имеют отклонения от физиологической нормы по тем или иным показателям, характеризующим здоровье человека. Техногенные и экологические катастрофы, инфекционные болезни, экспансия некачественных лекарственных средств и продуктов питания, самоотравление алкоголем и наркотиками, </a:t>
            </a:r>
            <a:r>
              <a:rPr lang="ru-RU" sz="2000" dirty="0" err="1" smtClean="0">
                <a:solidFill>
                  <a:schemeClr val="accent2">
                    <a:lumMod val="25000"/>
                  </a:schemeClr>
                </a:solidFill>
              </a:rPr>
              <a:t>психоэмоциональное</a:t>
            </a: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 напряжение и множество других вредоносных факторов истощают защитные силы организма, снижают его адаптационный потенциал.</a:t>
            </a:r>
          </a:p>
        </p:txBody>
      </p:sp>
      <p:sp>
        <p:nvSpPr>
          <p:cNvPr id="11268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960CAB-1BF0-4195-9DAA-47ABBA9944C4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9217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987675" y="3500438"/>
            <a:ext cx="3729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ДИСБАКТЕРИОЗ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2485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Times New Roman" pitchFamily="18" charset="0"/>
              </a:rPr>
              <a:t>Причины и следствия 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</a:rPr>
              <a:t>дисбактериоза</a:t>
            </a:r>
            <a:endParaRPr lang="ru-RU" sz="3600" dirty="0" smtClean="0">
              <a:latin typeface="Times New Roman" pitchFamily="18" charset="0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987675" y="3213100"/>
            <a:ext cx="3744913" cy="1152525"/>
          </a:xfrm>
          <a:prstGeom prst="rect">
            <a:avLst/>
          </a:prstGeom>
          <a:solidFill>
            <a:schemeClr val="accent1">
              <a:alpha val="0"/>
            </a:schemeClr>
          </a:solidFill>
          <a:ln w="1047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924300" y="1557338"/>
            <a:ext cx="159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Заболевание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50825" y="2133600"/>
            <a:ext cx="3143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Нарушение формирования </a:t>
            </a:r>
          </a:p>
          <a:p>
            <a:r>
              <a:rPr lang="ru-RU"/>
              <a:t>микрофлоры у детей </a:t>
            </a:r>
          </a:p>
          <a:p>
            <a:r>
              <a:rPr lang="ru-RU"/>
              <a:t>до 1 года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6372225" y="2060575"/>
            <a:ext cx="264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Профессиональные </a:t>
            </a:r>
          </a:p>
          <a:p>
            <a:r>
              <a:rPr lang="ru-RU"/>
              <a:t>факторы:антибиотики, </a:t>
            </a:r>
          </a:p>
          <a:p>
            <a:r>
              <a:rPr lang="ru-RU"/>
              <a:t>химиопрепараты и т.д.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3563938" y="5229225"/>
            <a:ext cx="2786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Новое заболевание </a:t>
            </a:r>
          </a:p>
          <a:p>
            <a:r>
              <a:rPr lang="ru-RU"/>
              <a:t>или отяжеление старого</a:t>
            </a:r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 flipH="1">
            <a:off x="4716016" y="2204864"/>
            <a:ext cx="0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 flipV="1">
            <a:off x="4716463" y="2420938"/>
            <a:ext cx="15843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H="1" flipV="1">
            <a:off x="3276600" y="2565400"/>
            <a:ext cx="14398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AutoShape 14"/>
          <p:cNvSpPr>
            <a:spLocks noChangeArrowheads="1"/>
          </p:cNvSpPr>
          <p:nvPr/>
        </p:nvSpPr>
        <p:spPr bwMode="auto">
          <a:xfrm>
            <a:off x="4499992" y="4365104"/>
            <a:ext cx="503237" cy="719138"/>
          </a:xfrm>
          <a:prstGeom prst="downArrow">
            <a:avLst>
              <a:gd name="adj1" fmla="val 50000"/>
              <a:gd name="adj2" fmla="val 35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3419872" y="5085184"/>
            <a:ext cx="2952750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250825" y="2060575"/>
            <a:ext cx="3025775" cy="1008063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6300192" y="1988840"/>
            <a:ext cx="2592388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3707904" y="1556792"/>
            <a:ext cx="2016125" cy="647700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Номер слайда 1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92545C-C7D7-437E-9700-6B4D3962E8E0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3275856" y="2564904"/>
            <a:ext cx="14398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V="1">
            <a:off x="2195736" y="3789040"/>
            <a:ext cx="72008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899593" y="4365104"/>
            <a:ext cx="1440159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/>
              <a:t>Covid</a:t>
            </a:r>
            <a:r>
              <a:rPr lang="en-US" dirty="0" smtClean="0"/>
              <a:t> 19</a:t>
            </a:r>
            <a:endParaRPr lang="ru-RU" dirty="0"/>
          </a:p>
        </p:txBody>
      </p:sp>
      <p:pic>
        <p:nvPicPr>
          <p:cNvPr id="8193" name="Picture 1" descr="C:\Users\6988~1\AppData\Local\Temp\Rar$DI00.579\Ecobios_logo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051308" cy="135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ct Post-Mortem">
  <a:themeElements>
    <a:clrScheme name="Project Post-Mortem 7">
      <a:dk1>
        <a:srgbClr val="4D4D4D"/>
      </a:dk1>
      <a:lt1>
        <a:srgbClr val="F5FBF3"/>
      </a:lt1>
      <a:dk2>
        <a:srgbClr val="336699"/>
      </a:dk2>
      <a:lt2>
        <a:srgbClr val="98CDE0"/>
      </a:lt2>
      <a:accent1>
        <a:srgbClr val="C7D7DD"/>
      </a:accent1>
      <a:accent2>
        <a:srgbClr val="99CCFF"/>
      </a:accent2>
      <a:accent3>
        <a:srgbClr val="F9FDF8"/>
      </a:accent3>
      <a:accent4>
        <a:srgbClr val="404040"/>
      </a:accent4>
      <a:accent5>
        <a:srgbClr val="E0E8EB"/>
      </a:accent5>
      <a:accent6>
        <a:srgbClr val="8AB9E7"/>
      </a:accent6>
      <a:hlink>
        <a:srgbClr val="009999"/>
      </a:hlink>
      <a:folHlink>
        <a:srgbClr val="CCCCFF"/>
      </a:folHlink>
    </a:clrScheme>
    <a:fontScheme name="Project Post-Mortem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Post-Mortem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7">
        <a:dk1>
          <a:srgbClr val="4D4D4D"/>
        </a:dk1>
        <a:lt1>
          <a:srgbClr val="F5FBF3"/>
        </a:lt1>
        <a:dk2>
          <a:srgbClr val="336699"/>
        </a:dk2>
        <a:lt2>
          <a:srgbClr val="98CDE0"/>
        </a:lt2>
        <a:accent1>
          <a:srgbClr val="C7D7DD"/>
        </a:accent1>
        <a:accent2>
          <a:srgbClr val="99CCFF"/>
        </a:accent2>
        <a:accent3>
          <a:srgbClr val="F9FDF8"/>
        </a:accent3>
        <a:accent4>
          <a:srgbClr val="404040"/>
        </a:accent4>
        <a:accent5>
          <a:srgbClr val="E0E8EB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Post-Mortem</Template>
  <TotalTime>865</TotalTime>
  <Words>577</Words>
  <Application>Microsoft Office PowerPoint</Application>
  <PresentationFormat>Экран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Project Post-Mortem</vt:lpstr>
      <vt:lpstr>Слайд 1</vt:lpstr>
      <vt:lpstr>СИСТЕМА</vt:lpstr>
      <vt:lpstr>СИСТЕМА</vt:lpstr>
      <vt:lpstr>Пробиотики тм «Экобиос»</vt:lpstr>
      <vt:lpstr>Слайд 5</vt:lpstr>
      <vt:lpstr>   Этапы формирования  микрофлоры человека</vt:lpstr>
      <vt:lpstr>Нарушение состава  и структуры микрофлоры</vt:lpstr>
      <vt:lpstr>Слайд 8</vt:lpstr>
      <vt:lpstr>Причины и следствия  дисбактериоза</vt:lpstr>
      <vt:lpstr>Диагностика дисбактериоза</vt:lpstr>
      <vt:lpstr>Последствия дисбактериоза </vt:lpstr>
      <vt:lpstr>Принципы лечения  дисбактериоза</vt:lpstr>
      <vt:lpstr>Продукция содержащая  микроорганизмы - пробиотики</vt:lpstr>
      <vt:lpstr>Продукция производится в Оренбурге,  ООО «Инновационная  компания«Экобиос»</vt:lpstr>
      <vt:lpstr>ООО «Инновационная компания «Экобиос»  выпускает и реализует шесть видов продукции,  главными компонентами которой являются  бифидо- и лактобактерии</vt:lpstr>
      <vt:lpstr>Слайд 16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Полихова</cp:lastModifiedBy>
  <cp:revision>51</cp:revision>
  <dcterms:created xsi:type="dcterms:W3CDTF">2009-11-19T08:42:27Z</dcterms:created>
  <dcterms:modified xsi:type="dcterms:W3CDTF">2021-05-25T09:33:59Z</dcterms:modified>
</cp:coreProperties>
</file>